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362" r:id="rId3"/>
    <p:sldId id="331" r:id="rId4"/>
    <p:sldId id="383" r:id="rId5"/>
    <p:sldId id="366" r:id="rId6"/>
    <p:sldId id="367" r:id="rId7"/>
    <p:sldId id="368" r:id="rId8"/>
    <p:sldId id="371" r:id="rId9"/>
    <p:sldId id="379" r:id="rId10"/>
    <p:sldId id="354" r:id="rId11"/>
    <p:sldId id="29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BB51BB"/>
    <a:srgbClr val="B687DD"/>
    <a:srgbClr val="EDF7FD"/>
    <a:srgbClr val="DC303C"/>
    <a:srgbClr val="F19437"/>
    <a:srgbClr val="64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17" autoAdjust="0"/>
  </p:normalViewPr>
  <p:slideViewPr>
    <p:cSldViewPr>
      <p:cViewPr>
        <p:scale>
          <a:sx n="89" d="100"/>
          <a:sy n="89" d="100"/>
        </p:scale>
        <p:origin x="-12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149004997767E-2"/>
          <c:y val="9.1394710004276736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16360</c:v>
                </c:pt>
                <c:pt idx="1">
                  <c:v>17341.900000000001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13356</c:v>
                </c:pt>
                <c:pt idx="1">
                  <c:v>18625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4251648"/>
        <c:axId val="284253184"/>
      </c:barChart>
      <c:catAx>
        <c:axId val="284251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284253184"/>
        <c:crosses val="autoZero"/>
        <c:auto val="1"/>
        <c:lblAlgn val="ctr"/>
        <c:lblOffset val="100"/>
        <c:noMultiLvlLbl val="0"/>
      </c:catAx>
      <c:valAx>
        <c:axId val="28425318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842516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1.1734361329833772E-2"/>
          <c:y val="0"/>
          <c:w val="0.65363090551181102"/>
          <c:h val="0.9219392289745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Лист1!$B$5:$C$5</c:f>
              <c:numCache>
                <c:formatCode>#,##0</c:formatCode>
                <c:ptCount val="2"/>
                <c:pt idx="0">
                  <c:v>175.36</c:v>
                </c:pt>
                <c:pt idx="1">
                  <c:v>96.49</c:v>
                </c:pt>
              </c:numCache>
            </c:numRef>
          </c:val>
        </c:ser>
        <c:ser>
          <c:idx val="3"/>
          <c:order val="1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1427.5</c:v>
                </c:pt>
                <c:pt idx="1">
                  <c:v>2833.8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2988.55</c:v>
                </c:pt>
                <c:pt idx="1">
                  <c:v>1860.7</c:v>
                </c:pt>
              </c:numCache>
            </c:numRef>
          </c:val>
        </c:ser>
        <c:ser>
          <c:idx val="2"/>
          <c:order val="3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#,##0</c:formatCode>
                <c:ptCount val="2"/>
                <c:pt idx="0">
                  <c:v>11768.88</c:v>
                </c:pt>
                <c:pt idx="1">
                  <c:v>12550.9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297617664"/>
        <c:axId val="297635840"/>
      </c:barChart>
      <c:catAx>
        <c:axId val="297617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97635840"/>
        <c:crosses val="autoZero"/>
        <c:auto val="1"/>
        <c:lblAlgn val="ctr"/>
        <c:lblOffset val="100"/>
        <c:tickLblSkip val="1"/>
        <c:noMultiLvlLbl val="0"/>
      </c:catAx>
      <c:valAx>
        <c:axId val="29763584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297617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83333333333328"/>
          <c:y val="0.20398979361770261"/>
          <c:w val="0.30138888888888887"/>
          <c:h val="0.5751182875105380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908156962433862E-2"/>
          <c:y val="0.46090712143095214"/>
          <c:w val="0.64986071288361669"/>
          <c:h val="0.4151193848831611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4.3381417680004052E-2"/>
                  <c:y val="-0.134478692182350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Trebuchet MS" panose="020B0603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16360.3</c:v>
                </c:pt>
                <c:pt idx="1">
                  <c:v>17341.89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7672704"/>
        <c:axId val="297674240"/>
      </c:lineChart>
      <c:catAx>
        <c:axId val="297672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97674240"/>
        <c:crosses val="autoZero"/>
        <c:auto val="1"/>
        <c:lblAlgn val="ctr"/>
        <c:lblOffset val="100"/>
        <c:noMultiLvlLbl val="0"/>
      </c:catAx>
      <c:valAx>
        <c:axId val="297674240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297672704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8885210170423994"/>
          <c:y val="0.37534718364626152"/>
          <c:w val="0.25242177541793942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67565433110705"/>
          <c:y val="9.0050010448060533E-2"/>
          <c:w val="0.56544138448174874"/>
          <c:h val="0.874572961821805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6.680259084834099E-2"/>
                  <c:y val="4.3054423877113979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0.17829785960782749"/>
                  <c:y val="-7.0816638641555796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национальная </a:t>
                    </a:r>
                    <a:r>
                      <a:rPr lang="ru-RU" sz="1600" dirty="0"/>
                      <a:t>экономика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15,5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8.6364633750482828E-3"/>
                  <c:y val="-5.343236318299812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ЖКХ </a:t>
                    </a:r>
                  </a:p>
                  <a:p>
                    <a:r>
                      <a:rPr lang="ru-RU" sz="1600" dirty="0" smtClean="0"/>
                      <a:t>40,8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3.5431714362914618E-2"/>
                  <c:y val="1.4070347001827351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культура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27,4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0.12770178495976905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Лист1!$A$2:$A$6</c:f>
              <c:strCache>
                <c:ptCount val="5"/>
                <c:pt idx="0">
                  <c:v>общегосударственные вопросы</c:v>
                </c:pt>
                <c:pt idx="1">
                  <c:v>национальная экономика</c:v>
                </c:pt>
                <c:pt idx="2">
                  <c:v>ЖКХ</c:v>
                </c:pt>
                <c:pt idx="3">
                  <c:v>культура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0.21199999999999999</c:v>
                </c:pt>
                <c:pt idx="1">
                  <c:v>0.51400000000000001</c:v>
                </c:pt>
                <c:pt idx="2">
                  <c:v>0.215</c:v>
                </c:pt>
                <c:pt idx="3">
                  <c:v>3.4000000000000002E-2</c:v>
                </c:pt>
                <c:pt idx="4">
                  <c:v>2.5000000000000001E-2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0.29896</cdr:x>
      <cdr:y>0.23689</cdr:y>
    </cdr:from>
    <cdr:to>
      <cdr:x>0.68393</cdr:x>
      <cdr:y>0.63336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2516295" y="1152128"/>
          <a:ext cx="3240360" cy="1928248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0.39306</cdr:x>
      <cdr:y>0.29611</cdr:y>
    </cdr:from>
    <cdr:to>
      <cdr:x>0.82082</cdr:x>
      <cdr:y>0.79279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3308383" y="1440160"/>
          <a:ext cx="3600400" cy="2415574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0.47006</cdr:x>
      <cdr:y>0.31092</cdr:y>
    </cdr:from>
    <cdr:to>
      <cdr:x>0.57789</cdr:x>
      <cdr:y>0.39319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956455" y="1512168"/>
          <a:ext cx="907621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+6,0%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0.3178</cdr:x>
      <cdr:y>0.29167</cdr:y>
    </cdr:from>
    <cdr:to>
      <cdr:x>0.43223</cdr:x>
      <cdr:y>0.58333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53114" y="504056"/>
          <a:ext cx="991312" cy="504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+ 6,0 %</a:t>
          </a:r>
          <a:endParaRPr lang="ru-RU" sz="1400" b="1" dirty="0">
            <a:solidFill>
              <a:schemeClr val="tx1">
                <a:lumMod val="85000"/>
                <a:lumOff val="15000"/>
              </a:schemeClr>
            </a:solidFill>
            <a:latin typeface="Trebuchet MS" panose="020B0603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28.04.2023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eu@permsky.permkrai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r>
              <a:rPr lang="ru-RU" altLang="ru-RU" sz="40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Заболотского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  <a:b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908720"/>
            <a:ext cx="75819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Финансово-экономическое управление администрации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округа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Почтовый адрес: 614065, г. Пермь,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ул. Верхне-</a:t>
            </a:r>
            <a:r>
              <a:rPr lang="ru-RU" altLang="ru-RU" sz="1800" b="1" dirty="0" err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Муллинская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71,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часы работы: с 8-00 до 12-00 с 13-00 до 17-00,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296 26 51,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feu@permsky.permkrai.ru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1800" b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официальный сайт http://feu.permraion.ru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s://supportit.ru/img/contac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3600400" cy="16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8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03819185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7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73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16 430,13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17 341,89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-911,66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105,6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22 684,78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18 625,03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4 059,75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82,1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-6 254,65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1 283,14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Заболотского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сельского поселения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за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2022 год,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25671990"/>
              </p:ext>
            </p:extLst>
          </p:nvPr>
        </p:nvGraphicFramePr>
        <p:xfrm>
          <a:off x="327513" y="1556792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lang="ru-RU" sz="32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Заболотского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поселения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за 2022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тыс.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8024" y="4637167"/>
            <a:ext cx="1035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+39,5%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216562435"/>
              </p:ext>
            </p:extLst>
          </p:nvPr>
        </p:nvGraphicFramePr>
        <p:xfrm>
          <a:off x="27192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1960899"/>
              </p:ext>
            </p:extLst>
          </p:nvPr>
        </p:nvGraphicFramePr>
        <p:xfrm>
          <a:off x="107504" y="692696"/>
          <a:ext cx="8663041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2481590" y="5339882"/>
            <a:ext cx="758133" cy="33204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18,3 %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411760" y="3717032"/>
            <a:ext cx="827963" cy="64807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 71,9 %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5436095" y="6051948"/>
            <a:ext cx="645311" cy="25737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0,6 %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397460" y="5671929"/>
            <a:ext cx="683947" cy="28803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16,3 %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397460" y="5157192"/>
            <a:ext cx="683947" cy="36538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10,7 %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397460" y="3573016"/>
            <a:ext cx="683947" cy="46805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72,4 %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397460" y="5959961"/>
            <a:ext cx="57856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481590" y="6051947"/>
            <a:ext cx="683947" cy="40138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1,1 %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450687" y="332656"/>
            <a:ext cx="8242623" cy="2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Структура доходов бюджета </a:t>
            </a:r>
            <a:r>
              <a:rPr lang="ru-RU" sz="24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Заболотского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сельского поселения за 2021-2022 гг., тыс. руб.</a:t>
            </a:r>
            <a:endParaRPr lang="ru-RU" sz="20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2481590" y="5815944"/>
            <a:ext cx="758133" cy="23600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prstClr val="black"/>
                </a:solidFill>
              </a:rPr>
              <a:t>8,7 %</a:t>
            </a:r>
            <a:endParaRPr lang="ru-RU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35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16632"/>
            <a:ext cx="86790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Заболотского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 поселения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16841883"/>
              </p:ext>
            </p:extLst>
          </p:nvPr>
        </p:nvGraphicFramePr>
        <p:xfrm>
          <a:off x="179512" y="967586"/>
          <a:ext cx="8823056" cy="570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9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64096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altLang="ru-RU" sz="24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Заболотского</a:t>
            </a: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 за 2022 год, тыс. руб.                                                                                                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398078667"/>
              </p:ext>
            </p:extLst>
          </p:nvPr>
        </p:nvGraphicFramePr>
        <p:xfrm>
          <a:off x="395536" y="1556795"/>
          <a:ext cx="8568953" cy="46332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0684"/>
                <a:gridCol w="1568964"/>
                <a:gridCol w="1568964"/>
                <a:gridCol w="1013791"/>
                <a:gridCol w="796550"/>
              </a:tblGrid>
              <a:tr h="4793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4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4 197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3 953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108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9 935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9 567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7 382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3 379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22 685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18 625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4 060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за 2022 г., тыс. руб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263361143"/>
              </p:ext>
            </p:extLst>
          </p:nvPr>
        </p:nvGraphicFramePr>
        <p:xfrm>
          <a:off x="107504" y="1052736"/>
          <a:ext cx="8928991" cy="5616623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37080"/>
                <a:gridCol w="4287456"/>
                <a:gridCol w="936104"/>
                <a:gridCol w="881344"/>
                <a:gridCol w="811798"/>
                <a:gridCol w="737998"/>
                <a:gridCol w="737211"/>
              </a:tblGrid>
              <a:tr h="761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</a:tr>
              <a:tr h="17272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2 226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2 218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406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18 656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14 831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79,6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3 825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79,5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018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и иные выплаты населению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8692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Капитальные вложения в объекты государственной (муниципальной) собственности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498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1 609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1 442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167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89,6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3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бюджетные ассигнования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31,2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32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22 685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18 625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4060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82,1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году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1614322"/>
              </p:ext>
            </p:extLst>
          </p:nvPr>
        </p:nvGraphicFramePr>
        <p:xfrm>
          <a:off x="107504" y="1196751"/>
          <a:ext cx="8784208" cy="4613989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040560"/>
                <a:gridCol w="1368152"/>
                <a:gridCol w="1296144"/>
                <a:gridCol w="1079352"/>
              </a:tblGrid>
              <a:tr h="834069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</a:tr>
              <a:tr h="547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11 983,4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11 983,4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1 772,2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1 772,2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 сельского поселения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16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/>
                        </a:rPr>
                        <a:t> 176,0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16 022,0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58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Улучшение жилищных условий граждан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2 761,0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2 760,5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7 421,8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7 380,6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безопасности населения и территории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1 208,4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1 161,9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96,2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60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9526" marT="95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41 322,8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41 080,6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99,4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8811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</a:t>
            </a:r>
            <a:b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году, тыс. руб.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990503"/>
              </p:ext>
            </p:extLst>
          </p:nvPr>
        </p:nvGraphicFramePr>
        <p:xfrm>
          <a:off x="395536" y="1484784"/>
          <a:ext cx="8352928" cy="3752174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4090873"/>
                <a:gridCol w="1250963"/>
                <a:gridCol w="987604"/>
                <a:gridCol w="1088558"/>
                <a:gridCol w="934930"/>
              </a:tblGrid>
              <a:tr h="13681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Наименование, дата и номер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Выделено на основании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выполненных работ, услуг, поставки товаров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Кассовые расходы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 ( +,-)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96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 anchorCtr="1"/>
                </a:tc>
              </a:tr>
              <a:tr h="14786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 </a:t>
                      </a:r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Заболотского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сельского поселения от 17.12.2021 № 191 "О бюджете </a:t>
                      </a:r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Заболотского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сельского поселения на 2022 год и на плановый период 2023 и 2024 годов"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489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СРЕДСТВ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10438</TotalTime>
  <Words>489</Words>
  <Application>Microsoft Office PowerPoint</Application>
  <PresentationFormat>Экран (4:3)</PresentationFormat>
  <Paragraphs>216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Заболотского сельского поселения  по расходам за 2022 год, тыс. руб.                                                                                                  </vt:lpstr>
      <vt:lpstr>Исполнение бюджетных ассигнований по группам видов расходов классификации расходов бюджета за 2022 г., тыс. руб. </vt:lpstr>
      <vt:lpstr>Реализация муниципальных программ в 2022 году                                                                                                                            тыс. руб.</vt:lpstr>
      <vt:lpstr>Расходование средств резервного фонда  в 2022 году, тыс. 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601</cp:revision>
  <cp:lastPrinted>2023-03-20T04:51:27Z</cp:lastPrinted>
  <dcterms:created xsi:type="dcterms:W3CDTF">2018-04-12T10:07:47Z</dcterms:created>
  <dcterms:modified xsi:type="dcterms:W3CDTF">2023-04-28T04:50:14Z</dcterms:modified>
</cp:coreProperties>
</file>